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78" r:id="rId6"/>
    <p:sldId id="279" r:id="rId7"/>
    <p:sldId id="265" r:id="rId8"/>
    <p:sldId id="271" r:id="rId9"/>
    <p:sldId id="274" r:id="rId10"/>
    <p:sldId id="286" r:id="rId11"/>
    <p:sldId id="273" r:id="rId12"/>
    <p:sldId id="275" r:id="rId13"/>
    <p:sldId id="280" r:id="rId14"/>
    <p:sldId id="276" r:id="rId15"/>
    <p:sldId id="285" r:id="rId16"/>
    <p:sldId id="281" r:id="rId17"/>
    <p:sldId id="282" r:id="rId18"/>
    <p:sldId id="287" r:id="rId19"/>
    <p:sldId id="27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2" autoAdjust="0"/>
    <p:restoredTop sz="94671" autoAdjust="0"/>
  </p:normalViewPr>
  <p:slideViewPr>
    <p:cSldViewPr>
      <p:cViewPr>
        <p:scale>
          <a:sx n="80" d="100"/>
          <a:sy n="80" d="100"/>
        </p:scale>
        <p:origin x="-1536" y="-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F5358-F150-473E-A4CB-061F1A1786B3}" type="datetimeFigureOut">
              <a:rPr lang="en-US" smtClean="0"/>
              <a:t>8/6/2015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859FE-BA5A-46B4-B13B-87A52B05FC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3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82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859FE-BA5A-46B4-B13B-87A52B05FCB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57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9067800" cy="2438400"/>
          </a:xfrm>
        </p:spPr>
        <p:txBody>
          <a:bodyPr anchor="ctr">
            <a:noAutofit/>
          </a:bodyPr>
          <a:lstStyle/>
          <a:p>
            <a:r>
              <a:rPr lang="en-US" sz="6000" dirty="0" smtClean="0"/>
              <a:t>ONLINE VOTING</a:t>
            </a:r>
            <a:br>
              <a:rPr lang="en-US" sz="6000" dirty="0" smtClean="0"/>
            </a:br>
            <a:r>
              <a:rPr lang="en-US" sz="6000" dirty="0" smtClean="0"/>
              <a:t>SYSTEM</a:t>
            </a:r>
            <a:endParaRPr lang="en-IN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228600"/>
            <a:ext cx="8686800" cy="1371600"/>
          </a:xfrm>
        </p:spPr>
        <p:txBody>
          <a:bodyPr anchor="ctr">
            <a:normAutofit/>
          </a:bodyPr>
          <a:lstStyle/>
          <a:p>
            <a:r>
              <a:rPr lang="en-US" sz="2800" dirty="0" smtClean="0"/>
              <a:t>CS522 </a:t>
            </a:r>
          </a:p>
          <a:p>
            <a:r>
              <a:rPr lang="en-US" sz="2800" dirty="0" smtClean="0"/>
              <a:t>Software </a:t>
            </a:r>
            <a:r>
              <a:rPr lang="en-US" sz="2800" dirty="0"/>
              <a:t>Quality Assurance and Test Automation</a:t>
            </a:r>
            <a:endParaRPr lang="en-IN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200" y="4038600"/>
            <a:ext cx="3505200" cy="205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b="1" dirty="0" smtClean="0">
              <a:solidFill>
                <a:schemeClr val="tx2"/>
              </a:solidFill>
            </a:endParaRPr>
          </a:p>
          <a:p>
            <a:pPr algn="just"/>
            <a:r>
              <a:rPr lang="en-US" b="1" dirty="0" smtClean="0">
                <a:solidFill>
                  <a:schemeClr val="tx2"/>
                </a:solidFill>
              </a:rPr>
              <a:t>	</a:t>
            </a:r>
            <a:r>
              <a:rPr lang="en-US" sz="2400" b="1" dirty="0" smtClean="0">
                <a:solidFill>
                  <a:schemeClr val="tx2"/>
                </a:solidFill>
              </a:rPr>
              <a:t>Ruchir Kute</a:t>
            </a:r>
          </a:p>
          <a:p>
            <a:pPr algn="just"/>
            <a:r>
              <a:rPr lang="en-US" sz="2400" b="1" dirty="0" smtClean="0">
                <a:solidFill>
                  <a:schemeClr val="tx2"/>
                </a:solidFill>
              </a:rPr>
              <a:t>	Mansi Rathore</a:t>
            </a:r>
          </a:p>
          <a:p>
            <a:pPr algn="just"/>
            <a:r>
              <a:rPr lang="en-US" sz="2400" b="1" dirty="0" smtClean="0">
                <a:solidFill>
                  <a:schemeClr val="tx2"/>
                </a:solidFill>
              </a:rPr>
              <a:t>	Aparna Nagarajan</a:t>
            </a:r>
          </a:p>
          <a:p>
            <a:pPr algn="just"/>
            <a:r>
              <a:rPr lang="en-US" sz="2400" b="1" dirty="0" smtClean="0">
                <a:solidFill>
                  <a:schemeClr val="tx2"/>
                </a:solidFill>
              </a:rPr>
              <a:t>	Sumandeep Kaur</a:t>
            </a:r>
          </a:p>
        </p:txBody>
      </p:sp>
    </p:spTree>
    <p:extLst>
      <p:ext uri="{BB962C8B-B14F-4D97-AF65-F5344CB8AC3E}">
        <p14:creationId xmlns:p14="http://schemas.microsoft.com/office/powerpoint/2010/main" val="76196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>
            <a:normAutofit/>
          </a:bodyPr>
          <a:lstStyle/>
          <a:p>
            <a:r>
              <a:rPr lang="en-US" dirty="0"/>
              <a:t>JUnit Test Case to Vote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8131321" cy="5257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11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/>
          <a:lstStyle/>
          <a:p>
            <a:r>
              <a:rPr lang="en-US" dirty="0" smtClean="0"/>
              <a:t>CAUSE – EFFECT GRAPH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90" y="1337908"/>
            <a:ext cx="6252210" cy="5443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0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TABLE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3201"/>
            <a:ext cx="8229600" cy="33886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54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 CASES (REGISTRATION PAGE)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743200"/>
            <a:ext cx="8305801" cy="3262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87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24400" y="2590800"/>
            <a:ext cx="4191000" cy="4086874"/>
          </a:xfrm>
        </p:spPr>
        <p:txBody>
          <a:bodyPr>
            <a:normAutofit lnSpcReduction="10000"/>
          </a:bodyPr>
          <a:lstStyle/>
          <a:p>
            <a:r>
              <a:rPr lang="en-US" sz="1400" b="1" dirty="0" smtClean="0"/>
              <a:t>Statement Coverage (SC)</a:t>
            </a:r>
            <a:r>
              <a:rPr lang="en-US" sz="1400" dirty="0" smtClean="0"/>
              <a:t>: The shortest number of paths (P) which covers all the nodes.</a:t>
            </a:r>
          </a:p>
          <a:p>
            <a:r>
              <a:rPr lang="en-US" sz="1400" b="1" dirty="0" smtClean="0"/>
              <a:t>P1</a:t>
            </a:r>
            <a:r>
              <a:rPr lang="en-US" sz="1400" dirty="0" smtClean="0"/>
              <a:t> = 1A-2C-3D-5F-6H-7I-8K-9M-11N-12P-13Q-14</a:t>
            </a:r>
            <a:endParaRPr lang="en-US" sz="1400" dirty="0"/>
          </a:p>
          <a:p>
            <a:r>
              <a:rPr lang="en-US" sz="1400" b="1" dirty="0" smtClean="0"/>
              <a:t>P2</a:t>
            </a:r>
            <a:r>
              <a:rPr lang="en-US" sz="1400" dirty="0" smtClean="0"/>
              <a:t> = 1A-2B-4E-5F-6H-7I-8K-9L-10O-12P-13Q-14</a:t>
            </a:r>
          </a:p>
          <a:p>
            <a:r>
              <a:rPr lang="en-US" sz="1400" b="1" dirty="0" smtClean="0"/>
              <a:t>SC</a:t>
            </a:r>
            <a:r>
              <a:rPr lang="en-US" sz="1400" dirty="0" smtClean="0"/>
              <a:t> = 2</a:t>
            </a:r>
          </a:p>
          <a:p>
            <a:endParaRPr lang="en-US" sz="1400" dirty="0" smtClean="0"/>
          </a:p>
          <a:p>
            <a:r>
              <a:rPr lang="en-US" sz="1400" b="1" dirty="0" smtClean="0"/>
              <a:t>Branch Coverage (BC)</a:t>
            </a:r>
            <a:r>
              <a:rPr lang="en-US" sz="1400" dirty="0" smtClean="0"/>
              <a:t>: </a:t>
            </a:r>
            <a:r>
              <a:rPr lang="en-US" sz="1400" dirty="0"/>
              <a:t>The </a:t>
            </a:r>
            <a:r>
              <a:rPr lang="en-US" sz="1400" dirty="0" smtClean="0"/>
              <a:t>minimum </a:t>
            </a:r>
            <a:r>
              <a:rPr lang="en-US" sz="1400" dirty="0"/>
              <a:t>number of paths (P) which covers all the </a:t>
            </a:r>
            <a:r>
              <a:rPr lang="en-US" sz="1400" dirty="0" smtClean="0"/>
              <a:t>edges.</a:t>
            </a:r>
          </a:p>
          <a:p>
            <a:r>
              <a:rPr lang="en-US" sz="1400" b="1" dirty="0"/>
              <a:t>P1</a:t>
            </a:r>
            <a:r>
              <a:rPr lang="en-US" sz="1400" dirty="0"/>
              <a:t> = </a:t>
            </a:r>
            <a:r>
              <a:rPr lang="en-US" sz="1400" dirty="0" smtClean="0"/>
              <a:t>1A-2B-4E-5F-6H-7I-8K-9L-10O-12P-13Q-14</a:t>
            </a:r>
            <a:endParaRPr lang="en-US" sz="1400" dirty="0"/>
          </a:p>
          <a:p>
            <a:r>
              <a:rPr lang="en-US" sz="1400" b="1" dirty="0"/>
              <a:t>P2</a:t>
            </a:r>
            <a:r>
              <a:rPr lang="en-US" sz="1400" dirty="0"/>
              <a:t> = </a:t>
            </a:r>
            <a:r>
              <a:rPr lang="en-US" sz="1400" dirty="0" smtClean="0"/>
              <a:t>1A-2C-3D-5F-6G</a:t>
            </a:r>
          </a:p>
          <a:p>
            <a:r>
              <a:rPr lang="en-US" sz="1400" b="1" dirty="0" smtClean="0"/>
              <a:t>P3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smtClean="0"/>
              <a:t>1A-2C-3D-5F-6H-7I-8J-13Q-14</a:t>
            </a:r>
          </a:p>
          <a:p>
            <a:r>
              <a:rPr lang="en-US" sz="1400" b="1" dirty="0" smtClean="0"/>
              <a:t>P4</a:t>
            </a:r>
            <a:r>
              <a:rPr lang="en-US" sz="1400" dirty="0" smtClean="0"/>
              <a:t> </a:t>
            </a:r>
            <a:r>
              <a:rPr lang="en-US" sz="1400" dirty="0"/>
              <a:t>= </a:t>
            </a:r>
            <a:r>
              <a:rPr lang="en-US" sz="1400" dirty="0" smtClean="0"/>
              <a:t>1A-2B-4E-5F-6H-7I-8K-9M-11N-12P-13Q-14</a:t>
            </a:r>
            <a:endParaRPr lang="en-US" sz="1400" dirty="0"/>
          </a:p>
          <a:p>
            <a:r>
              <a:rPr lang="en-US" sz="1400" b="1" dirty="0" smtClean="0"/>
              <a:t>BC</a:t>
            </a:r>
            <a:r>
              <a:rPr lang="en-US" sz="1400" dirty="0" smtClean="0"/>
              <a:t> = 4</a:t>
            </a:r>
          </a:p>
          <a:p>
            <a:endParaRPr lang="en-US" sz="1400" dirty="0"/>
          </a:p>
          <a:p>
            <a:r>
              <a:rPr lang="en-US" sz="1400" b="1" dirty="0" smtClean="0"/>
              <a:t>Cyclomatic Complexity</a:t>
            </a:r>
            <a:r>
              <a:rPr lang="en-US" sz="1400" dirty="0" smtClean="0"/>
              <a:t>:</a:t>
            </a:r>
          </a:p>
          <a:p>
            <a:r>
              <a:rPr lang="en-US" sz="1400" dirty="0" smtClean="0"/>
              <a:t>V(G) = E (Edges) – N (Nodes) +2</a:t>
            </a:r>
          </a:p>
          <a:p>
            <a:r>
              <a:rPr lang="en-US" sz="1400" b="1" dirty="0" smtClean="0"/>
              <a:t>V(G)</a:t>
            </a:r>
            <a:r>
              <a:rPr lang="en-US" sz="1400" dirty="0" smtClean="0"/>
              <a:t> = 17 – 14 + 2 = 5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576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 METRICS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4814"/>
            <a:ext cx="4343400" cy="5690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32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04672"/>
          </a:xfrm>
        </p:spPr>
        <p:txBody>
          <a:bodyPr>
            <a:normAutofit/>
          </a:bodyPr>
          <a:lstStyle/>
          <a:p>
            <a:r>
              <a:rPr lang="en-US" dirty="0"/>
              <a:t>Conditions  for ECP &amp; BVA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36837"/>
            <a:ext cx="8349351" cy="3916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89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52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EQUIVALENCE CLASS PARTITIONING </a:t>
            </a:r>
            <a:r>
              <a:rPr lang="en-US" dirty="0"/>
              <a:t>(REGISTRATION PAGE)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76400"/>
            <a:ext cx="8374776" cy="3997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2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BOUNDARY VALUE </a:t>
            </a:r>
            <a:r>
              <a:rPr lang="en-US" dirty="0"/>
              <a:t>ANALYSIS (REGISTRATION PAGE)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8" y="1600200"/>
            <a:ext cx="8400072" cy="43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EXIT CRITERIA</a:t>
            </a:r>
            <a:endParaRPr lang="en-IN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3450696"/>
          </a:xfrm>
        </p:spPr>
        <p:txBody>
          <a:bodyPr/>
          <a:lstStyle/>
          <a:p>
            <a:r>
              <a:rPr lang="en-US" dirty="0"/>
              <a:t>Test Coverage = Number of Test </a:t>
            </a:r>
            <a:r>
              <a:rPr lang="en-US" dirty="0" smtClean="0"/>
              <a:t>Cases </a:t>
            </a:r>
            <a:r>
              <a:rPr lang="en-US" dirty="0"/>
              <a:t>Passed/Total Number of Test Cases * </a:t>
            </a:r>
            <a:r>
              <a:rPr lang="en-US" dirty="0" smtClean="0"/>
              <a:t>100</a:t>
            </a:r>
          </a:p>
          <a:p>
            <a:endParaRPr lang="en-US" dirty="0" smtClean="0"/>
          </a:p>
          <a:p>
            <a:r>
              <a:rPr lang="en-US" dirty="0"/>
              <a:t>Test </a:t>
            </a:r>
            <a:r>
              <a:rPr lang="en-US" dirty="0" smtClean="0"/>
              <a:t>Coverage (First Phase) = </a:t>
            </a:r>
            <a:r>
              <a:rPr lang="en-US" dirty="0"/>
              <a:t>22/45* 100 = </a:t>
            </a:r>
            <a:r>
              <a:rPr lang="en-US" b="1" dirty="0">
                <a:solidFill>
                  <a:srgbClr val="FF0000"/>
                </a:solidFill>
              </a:rPr>
              <a:t>48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Test </a:t>
            </a:r>
            <a:r>
              <a:rPr lang="en-US" dirty="0" smtClean="0"/>
              <a:t>Coverage (Final Phase) </a:t>
            </a:r>
            <a:r>
              <a:rPr lang="en-US" dirty="0"/>
              <a:t>= 41/45* 100 = </a:t>
            </a:r>
            <a:r>
              <a:rPr lang="en-US" b="1" dirty="0">
                <a:solidFill>
                  <a:srgbClr val="008000"/>
                </a:solidFill>
              </a:rPr>
              <a:t>91%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4998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 GRAPH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8108027" cy="55239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47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514600"/>
            <a:ext cx="4800600" cy="4419600"/>
          </a:xfrm>
        </p:spPr>
        <p:txBody>
          <a:bodyPr anchor="ctr">
            <a:noAutofit/>
          </a:bodyPr>
          <a:lstStyle/>
          <a:p>
            <a:r>
              <a:rPr lang="en-US" sz="2500" dirty="0"/>
              <a:t>Problem </a:t>
            </a:r>
            <a:r>
              <a:rPr lang="en-US" sz="2500" dirty="0" smtClean="0"/>
              <a:t>Definition/Description</a:t>
            </a:r>
          </a:p>
          <a:p>
            <a:r>
              <a:rPr lang="en-US" sz="2500" dirty="0" smtClean="0"/>
              <a:t>Project Screens</a:t>
            </a:r>
          </a:p>
          <a:p>
            <a:r>
              <a:rPr lang="en-US" sz="2500" dirty="0"/>
              <a:t>Animated Project Flow</a:t>
            </a:r>
          </a:p>
          <a:p>
            <a:r>
              <a:rPr lang="en-US" sz="2500" dirty="0" smtClean="0"/>
              <a:t>Control </a:t>
            </a:r>
            <a:r>
              <a:rPr lang="en-US" sz="2500" dirty="0"/>
              <a:t>Flow Graph</a:t>
            </a:r>
          </a:p>
          <a:p>
            <a:r>
              <a:rPr lang="en-US" sz="2500" dirty="0" smtClean="0"/>
              <a:t>Algorithm</a:t>
            </a:r>
          </a:p>
          <a:p>
            <a:r>
              <a:rPr lang="en-US" sz="2500" dirty="0"/>
              <a:t>Source Code &amp; Enhanced </a:t>
            </a:r>
            <a:r>
              <a:rPr lang="en-US" sz="2500" dirty="0" smtClean="0"/>
              <a:t>Code</a:t>
            </a:r>
          </a:p>
          <a:p>
            <a:r>
              <a:rPr lang="en-US" sz="2500" dirty="0" smtClean="0"/>
              <a:t>Junit Test Case to Vote</a:t>
            </a:r>
          </a:p>
          <a:p>
            <a:r>
              <a:rPr lang="en-US" sz="2500" dirty="0"/>
              <a:t>Cause – Effect </a:t>
            </a:r>
            <a:r>
              <a:rPr lang="en-US" sz="2500" dirty="0" smtClean="0"/>
              <a:t>Graph</a:t>
            </a:r>
          </a:p>
          <a:p>
            <a:r>
              <a:rPr lang="en-US" sz="2500" dirty="0"/>
              <a:t>Decision Table</a:t>
            </a:r>
          </a:p>
          <a:p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29200" y="2590800"/>
            <a:ext cx="3886200" cy="365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Test </a:t>
            </a:r>
            <a:r>
              <a:rPr lang="en-US" sz="2500" dirty="0"/>
              <a:t>Cases – Registration Page</a:t>
            </a:r>
          </a:p>
          <a:p>
            <a:r>
              <a:rPr lang="en-US" sz="2500" dirty="0" smtClean="0"/>
              <a:t>Performance Metrics</a:t>
            </a:r>
          </a:p>
          <a:p>
            <a:r>
              <a:rPr lang="en-US" sz="2500" dirty="0" smtClean="0"/>
              <a:t>Conditions for ECP &amp; BVA</a:t>
            </a:r>
          </a:p>
          <a:p>
            <a:r>
              <a:rPr lang="en-US" sz="2500" dirty="0" smtClean="0"/>
              <a:t>Equivalence Class Partitioning</a:t>
            </a:r>
          </a:p>
          <a:p>
            <a:r>
              <a:rPr lang="en-US" sz="2500" dirty="0" smtClean="0"/>
              <a:t>Boundary Value Analysis</a:t>
            </a:r>
          </a:p>
          <a:p>
            <a:r>
              <a:rPr lang="en-US" sz="2500" dirty="0" smtClean="0"/>
              <a:t>Exit Criteria</a:t>
            </a:r>
          </a:p>
          <a:p>
            <a:r>
              <a:rPr lang="en-US" sz="2500" dirty="0" smtClean="0"/>
              <a:t>Performance Graph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35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609600"/>
            <a:ext cx="8382000" cy="60198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chemeClr val="tx1"/>
                </a:solidFill>
              </a:rPr>
              <a:t>Thank you </a:t>
            </a:r>
            <a:r>
              <a:rPr lang="en-US" sz="9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IN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Problem</a:t>
            </a:r>
            <a:r>
              <a:rPr lang="en-US" dirty="0"/>
              <a:t> </a:t>
            </a:r>
            <a:r>
              <a:rPr lang="en-US" sz="4800" dirty="0" smtClean="0"/>
              <a:t>Definition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2667000"/>
            <a:ext cx="8229599" cy="3962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"Online Voting System" is a simple web-based online voting </a:t>
            </a:r>
            <a:r>
              <a:rPr lang="en-US" sz="2000" dirty="0" smtClean="0">
                <a:solidFill>
                  <a:schemeClr val="tx1"/>
                </a:solidFill>
              </a:rPr>
              <a:t>system </a:t>
            </a:r>
            <a:r>
              <a:rPr lang="en-US" sz="2000" dirty="0">
                <a:solidFill>
                  <a:schemeClr val="tx1"/>
                </a:solidFill>
              </a:rPr>
              <a:t>that </a:t>
            </a:r>
            <a:r>
              <a:rPr lang="en-US" sz="2000" dirty="0" smtClean="0">
                <a:solidFill>
                  <a:schemeClr val="tx1"/>
                </a:solidFill>
              </a:rPr>
              <a:t>will help to answer a common question of what to include in the course syllabus for any subject.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It will help faculty members to study which Automation Tool student prefers the most and for which tool there is a high demand in today’s competitive market by taking a quick online poll.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6553200" cy="4601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1252728"/>
          </a:xfrm>
        </p:spPr>
        <p:txBody>
          <a:bodyPr/>
          <a:lstStyle/>
          <a:p>
            <a:r>
              <a:rPr lang="en-US" dirty="0" smtClean="0"/>
              <a:t>PROJECT SCREENS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6955"/>
            <a:ext cx="2743200" cy="3582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88852"/>
            <a:ext cx="3276600" cy="1940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90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1252728"/>
          </a:xfrm>
        </p:spPr>
        <p:txBody>
          <a:bodyPr/>
          <a:lstStyle/>
          <a:p>
            <a:r>
              <a:rPr lang="en-US" dirty="0" smtClean="0"/>
              <a:t>PROJECT SCREENS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599"/>
            <a:ext cx="5334000" cy="3996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54" y="3048000"/>
            <a:ext cx="4861046" cy="3581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73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953000" y="1676400"/>
            <a:ext cx="1874519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53000" y="1905000"/>
            <a:ext cx="18745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Online Voting System</a:t>
            </a:r>
            <a:endParaRPr lang="en-US" sz="2000" dirty="0"/>
          </a:p>
        </p:txBody>
      </p:sp>
      <p:cxnSp>
        <p:nvCxnSpPr>
          <p:cNvPr id="27" name="Straight Arrow Connector 26"/>
          <p:cNvCxnSpPr>
            <a:stCxn id="58" idx="0"/>
            <a:endCxn id="56" idx="2"/>
          </p:cNvCxnSpPr>
          <p:nvPr/>
        </p:nvCxnSpPr>
        <p:spPr>
          <a:xfrm flipV="1">
            <a:off x="2139043" y="3429000"/>
            <a:ext cx="1589314" cy="83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6" idx="0"/>
            <a:endCxn id="15" idx="2"/>
          </p:cNvCxnSpPr>
          <p:nvPr/>
        </p:nvCxnSpPr>
        <p:spPr>
          <a:xfrm flipV="1">
            <a:off x="3728357" y="2286000"/>
            <a:ext cx="1224643" cy="609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0"/>
          </p:cNvCxnSpPr>
          <p:nvPr/>
        </p:nvCxnSpPr>
        <p:spPr>
          <a:xfrm flipH="1" flipV="1">
            <a:off x="2514601" y="838201"/>
            <a:ext cx="3375659" cy="8381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</p:cNvCxnSpPr>
          <p:nvPr/>
        </p:nvCxnSpPr>
        <p:spPr>
          <a:xfrm flipH="1" flipV="1">
            <a:off x="4606018" y="658930"/>
            <a:ext cx="1284242" cy="10174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0"/>
            <a:endCxn id="48" idx="1"/>
          </p:cNvCxnSpPr>
          <p:nvPr/>
        </p:nvCxnSpPr>
        <p:spPr>
          <a:xfrm flipV="1">
            <a:off x="5890260" y="1485900"/>
            <a:ext cx="1272540" cy="1905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839686" y="3048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79210" y="4022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Vote</a:t>
            </a:r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3886200" y="1524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25724" y="1010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Vote Statistics</a:t>
            </a:r>
            <a:endParaRPr lang="en-US" sz="1600" dirty="0"/>
          </a:p>
        </p:txBody>
      </p:sp>
      <p:sp>
        <p:nvSpPr>
          <p:cNvPr id="46" name="Rectangle 45"/>
          <p:cNvSpPr/>
          <p:nvPr/>
        </p:nvSpPr>
        <p:spPr>
          <a:xfrm>
            <a:off x="5943600" y="3048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83124" y="4022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Contact Us</a:t>
            </a:r>
            <a:endParaRPr lang="en-US" sz="1600" dirty="0"/>
          </a:p>
        </p:txBody>
      </p:sp>
      <p:sp>
        <p:nvSpPr>
          <p:cNvPr id="48" name="Rectangle 47"/>
          <p:cNvSpPr/>
          <p:nvPr/>
        </p:nvSpPr>
        <p:spPr>
          <a:xfrm>
            <a:off x="7162800" y="1219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02324" y="13166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Logout</a:t>
            </a:r>
            <a:endParaRPr lang="en-US" sz="1600" dirty="0"/>
          </a:p>
        </p:txBody>
      </p:sp>
      <p:sp>
        <p:nvSpPr>
          <p:cNvPr id="50" name="Rectangle 49"/>
          <p:cNvSpPr/>
          <p:nvPr/>
        </p:nvSpPr>
        <p:spPr>
          <a:xfrm>
            <a:off x="620486" y="1219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0010" y="11678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Project Description</a:t>
            </a:r>
            <a:endParaRPr lang="en-US" sz="1600" dirty="0"/>
          </a:p>
        </p:txBody>
      </p:sp>
      <p:sp>
        <p:nvSpPr>
          <p:cNvPr id="56" name="Rectangle 55"/>
          <p:cNvSpPr/>
          <p:nvPr/>
        </p:nvSpPr>
        <p:spPr>
          <a:xfrm>
            <a:off x="2971800" y="28956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111324" y="2845980"/>
            <a:ext cx="1219200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Correct Credentials</a:t>
            </a:r>
            <a:endParaRPr lang="en-US" sz="1600" dirty="0"/>
          </a:p>
        </p:txBody>
      </p:sp>
      <p:sp>
        <p:nvSpPr>
          <p:cNvPr id="58" name="Rectangle 57"/>
          <p:cNvSpPr/>
          <p:nvPr/>
        </p:nvSpPr>
        <p:spPr>
          <a:xfrm>
            <a:off x="1382486" y="4267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522010" y="43646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Login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6248400" y="4267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387924" y="436462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Login Fail</a:t>
            </a:r>
            <a:endParaRPr lang="en-US" sz="16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895600" y="4533900"/>
            <a:ext cx="3352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393372" y="5791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426029" y="5888623"/>
            <a:ext cx="1431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Registration</a:t>
            </a:r>
            <a:endParaRPr lang="en-US" sz="1600" dirty="0"/>
          </a:p>
        </p:txBody>
      </p:sp>
      <p:sp>
        <p:nvSpPr>
          <p:cNvPr id="70" name="Rectangle 69"/>
          <p:cNvSpPr/>
          <p:nvPr/>
        </p:nvSpPr>
        <p:spPr>
          <a:xfrm>
            <a:off x="6248400" y="576462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248400" y="5715000"/>
            <a:ext cx="1513114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Registration Fail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3820886" y="5791200"/>
            <a:ext cx="1513114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808010" y="5752925"/>
            <a:ext cx="1525990" cy="85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Registration Successful</a:t>
            </a:r>
            <a:endParaRPr lang="en-US" sz="1600" dirty="0"/>
          </a:p>
        </p:txBody>
      </p:sp>
      <p:cxnSp>
        <p:nvCxnSpPr>
          <p:cNvPr id="79" name="Straight Arrow Connector 78"/>
          <p:cNvCxnSpPr>
            <a:endCxn id="72" idx="1"/>
          </p:cNvCxnSpPr>
          <p:nvPr/>
        </p:nvCxnSpPr>
        <p:spPr>
          <a:xfrm>
            <a:off x="2906486" y="6057900"/>
            <a:ext cx="914400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99677" y="2057400"/>
            <a:ext cx="586123" cy="1150080"/>
            <a:chOff x="457200" y="2057400"/>
            <a:chExt cx="1066800" cy="2438400"/>
          </a:xfrm>
          <a:effectLst>
            <a:glow rad="139700">
              <a:schemeClr val="bg1">
                <a:lumMod val="6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4" name="Block Arc 103"/>
            <p:cNvSpPr/>
            <p:nvPr/>
          </p:nvSpPr>
          <p:spPr>
            <a:xfrm>
              <a:off x="457200" y="28194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914400" y="2743200"/>
              <a:ext cx="152400" cy="91440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6" name="Smiley Face 105"/>
            <p:cNvSpPr/>
            <p:nvPr/>
          </p:nvSpPr>
          <p:spPr>
            <a:xfrm>
              <a:off x="609600" y="2057400"/>
              <a:ext cx="762000" cy="762000"/>
            </a:xfrm>
            <a:prstGeom prst="smileyFac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7" name="Block Arc 106"/>
            <p:cNvSpPr/>
            <p:nvPr/>
          </p:nvSpPr>
          <p:spPr>
            <a:xfrm>
              <a:off x="457200" y="35052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30" name="Straight Arrow Connector 129"/>
          <p:cNvCxnSpPr>
            <a:stCxn id="15" idx="0"/>
            <a:endCxn id="46" idx="2"/>
          </p:cNvCxnSpPr>
          <p:nvPr/>
        </p:nvCxnSpPr>
        <p:spPr>
          <a:xfrm flipV="1">
            <a:off x="5890260" y="838200"/>
            <a:ext cx="809897" cy="838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5" idx="0"/>
          </p:cNvCxnSpPr>
          <p:nvPr/>
        </p:nvCxnSpPr>
        <p:spPr>
          <a:xfrm flipH="1" flipV="1">
            <a:off x="2133601" y="1479263"/>
            <a:ext cx="3756659" cy="1971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4-Point Star 33"/>
          <p:cNvSpPr/>
          <p:nvPr/>
        </p:nvSpPr>
        <p:spPr>
          <a:xfrm>
            <a:off x="5715000" y="1509646"/>
            <a:ext cx="355532" cy="319154"/>
          </a:xfrm>
          <a:prstGeom prst="star4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4-Point Star 146"/>
          <p:cNvSpPr/>
          <p:nvPr/>
        </p:nvSpPr>
        <p:spPr>
          <a:xfrm>
            <a:off x="5740468" y="1509646"/>
            <a:ext cx="355532" cy="319154"/>
          </a:xfrm>
          <a:prstGeom prst="star4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4-Point Star 147"/>
          <p:cNvSpPr/>
          <p:nvPr/>
        </p:nvSpPr>
        <p:spPr>
          <a:xfrm>
            <a:off x="5715000" y="1509646"/>
            <a:ext cx="355532" cy="319154"/>
          </a:xfrm>
          <a:prstGeom prst="star4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4-Point Star 148"/>
          <p:cNvSpPr/>
          <p:nvPr/>
        </p:nvSpPr>
        <p:spPr>
          <a:xfrm>
            <a:off x="5715000" y="1524000"/>
            <a:ext cx="355532" cy="319154"/>
          </a:xfrm>
          <a:prstGeom prst="star4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4-Point Star 149"/>
          <p:cNvSpPr/>
          <p:nvPr/>
        </p:nvSpPr>
        <p:spPr>
          <a:xfrm>
            <a:off x="5715000" y="1524000"/>
            <a:ext cx="355532" cy="319154"/>
          </a:xfrm>
          <a:prstGeom prst="star4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152400" y="3193320"/>
            <a:ext cx="586123" cy="1150080"/>
            <a:chOff x="457200" y="2057400"/>
            <a:chExt cx="1066800" cy="2438400"/>
          </a:xfrm>
          <a:effectLst>
            <a:glow rad="139700">
              <a:schemeClr val="bg1">
                <a:lumMod val="6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4" name="Block Arc 113"/>
            <p:cNvSpPr/>
            <p:nvPr/>
          </p:nvSpPr>
          <p:spPr>
            <a:xfrm>
              <a:off x="457200" y="28194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14400" y="2743200"/>
              <a:ext cx="152400" cy="91440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6" name="Smiley Face 115"/>
            <p:cNvSpPr/>
            <p:nvPr/>
          </p:nvSpPr>
          <p:spPr>
            <a:xfrm>
              <a:off x="609600" y="2057400"/>
              <a:ext cx="762000" cy="762000"/>
            </a:xfrm>
            <a:prstGeom prst="smileyFac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7" name="Block Arc 116"/>
            <p:cNvSpPr/>
            <p:nvPr/>
          </p:nvSpPr>
          <p:spPr>
            <a:xfrm>
              <a:off x="457200" y="35052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52400" y="2057400"/>
            <a:ext cx="586123" cy="1150080"/>
            <a:chOff x="457200" y="2057400"/>
            <a:chExt cx="1066800" cy="2438400"/>
          </a:xfrm>
          <a:effectLst>
            <a:glow rad="139700">
              <a:schemeClr val="bg1">
                <a:lumMod val="6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Block Arc 83"/>
            <p:cNvSpPr/>
            <p:nvPr/>
          </p:nvSpPr>
          <p:spPr>
            <a:xfrm>
              <a:off x="457200" y="28194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14400" y="2743200"/>
              <a:ext cx="152400" cy="91440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6" name="Smiley Face 85"/>
            <p:cNvSpPr/>
            <p:nvPr/>
          </p:nvSpPr>
          <p:spPr>
            <a:xfrm>
              <a:off x="609600" y="2057400"/>
              <a:ext cx="762000" cy="762000"/>
            </a:xfrm>
            <a:prstGeom prst="smileyFac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7" name="Block Arc 86"/>
            <p:cNvSpPr/>
            <p:nvPr/>
          </p:nvSpPr>
          <p:spPr>
            <a:xfrm>
              <a:off x="457200" y="3505200"/>
              <a:ext cx="1066800" cy="990600"/>
            </a:xfrm>
            <a:prstGeom prst="blockArc">
              <a:avLst>
                <a:gd name="adj1" fmla="val 10800000"/>
                <a:gd name="adj2" fmla="val 0"/>
                <a:gd name="adj3" fmla="val 14116"/>
              </a:avLst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" name="Straight Arrow Connector 62"/>
          <p:cNvCxnSpPr/>
          <p:nvPr/>
        </p:nvCxnSpPr>
        <p:spPr>
          <a:xfrm>
            <a:off x="2367643" y="5562600"/>
            <a:ext cx="432508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367643" y="5562600"/>
            <a:ext cx="0" cy="22860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700157" y="5562600"/>
            <a:ext cx="0" cy="2096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3" idx="2"/>
          </p:cNvCxnSpPr>
          <p:nvPr/>
        </p:nvCxnSpPr>
        <p:spPr>
          <a:xfrm>
            <a:off x="4571005" y="6324600"/>
            <a:ext cx="0" cy="2844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90600" y="6629400"/>
            <a:ext cx="3581400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990600" y="4533900"/>
            <a:ext cx="7091" cy="209532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58" idx="1"/>
          </p:cNvCxnSpPr>
          <p:nvPr/>
        </p:nvCxnSpPr>
        <p:spPr>
          <a:xfrm>
            <a:off x="968829" y="4533900"/>
            <a:ext cx="413657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3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1.11111E-6 0.18287 L 0.18333 0.1828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3 0.18287 L 0.18333 -0.01713 L 0.35625 -0.0171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25 -0.01713 L 0.35625 -0.05047 L 0.59688 -0.05047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repeatCount="indefinite" accel="50000" decel="5000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23 L 0.13681 -0.02662 " pathEditMode="relative" ptsTypes="AA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L 0.08438 -0.12084 " pathEditMode="relative" ptsTypes="AA">
                                      <p:cBhvr>
                                        <p:cTn id="2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23 L -0.13611 -0.1419 " pathEditMode="relative" ptsTypes="AA">
                                      <p:cBhvr>
                                        <p:cTn id="2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36354 -0.11945 " pathEditMode="relative" ptsTypes="AA">
                                      <p:cBhvr>
                                        <p:cTn id="24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-0.41041 -0.02639 " pathEditMode="relative" ptsTypes="AA">
                                      <p:cBhvr>
                                        <p:cTn id="2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8 3.7037E-6 L 0.00243 0.18287 L 0.175 0.18287 " pathEditMode="relative" rAng="0" ptsTypes="AAA">
                                      <p:cBhvr>
                                        <p:cTn id="3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01 0.18287 L 0.70938 0.1831 " pathEditMode="relative" ptsTypes="AA">
                                      <p:cBhvr>
                                        <p:cTn id="3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938 0.18379 L 0.82952 0.18379 L 0.82952 0.38287 L 0.07466 0.38287 L 0.07466 0.18032 L 0.17309 0.18032 " pathEditMode="relative" rAng="0" ptsTypes="AAAAAA">
                                      <p:cBhvr>
                                        <p:cTn id="38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 0.18287 L 0.175 -0.01296 L 0.34792 -0.01574 " pathEditMode="relative" ptsTypes="AAA">
                                      <p:cBhvr>
                                        <p:cTn id="4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92 -0.01713 L 0.34792 -0.05047 L 0.59063 -0.05047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-1.11111E-6 0.23935 L 0.1875 0.23935 " pathEditMode="relative" rAng="0" ptsTypes="AAA">
                                      <p:cBhvr>
                                        <p:cTn id="5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1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51 0.23935 L 0.71667 0.23958 " pathEditMode="relative" ptsTypes="AA">
                                      <p:cBhvr>
                                        <p:cTn id="5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667 0.23958 L 0.82605 0.23958 L 0.82605 0.43402 L 0.07188 0.43402 L 0.07188 0.23958 L 0.18855 0.23958 " pathEditMode="relative" ptsTypes="AAAAAA">
                                      <p:cBhvr>
                                        <p:cTn id="58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51 0.23935 L 0.44896 0.23958 " pathEditMode="relative" ptsTypes="AA">
                                      <p:cBhvr>
                                        <p:cTn id="6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96 0.23958 L 0.56563 0.23958 L 0.56563 0.43402 L 0.07292 0.43402 L 0.07292 0.23958 L 0.07292 0.01736 L 0.18438 0.01319 " pathEditMode="relative" ptsTypes="AAAAAAA">
                                      <p:cBhvr>
                                        <p:cTn id="66" dur="3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333 0.01713 L 0.18333 -0.18287 L 0.35417 -0.18287 " pathEditMode="relative" rAng="0" ptsTypes="AAA">
                                      <p:cBhvr>
                                        <p:cTn id="7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25 -0.18287 L 0.35625 -0.21621 L 0.60625 -0.21621 " pathEditMode="relative" ptsTypes="AAA">
                                      <p:cBhvr>
                                        <p:cTn id="7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880872"/>
          </a:xfrm>
        </p:spPr>
        <p:txBody>
          <a:bodyPr/>
          <a:lstStyle/>
          <a:p>
            <a:r>
              <a:rPr lang="en-US" dirty="0" smtClean="0"/>
              <a:t>CONTROL FLOW GRAPH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75368"/>
            <a:ext cx="4369881" cy="5354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14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 smtClean="0"/>
              <a:t>ALGORITHM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3771900" y="37338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Socket.io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9812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Step1:</a:t>
            </a:r>
            <a:r>
              <a:rPr lang="en-US" dirty="0"/>
              <a:t> Read User choice;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if</a:t>
            </a:r>
            <a:r>
              <a:rPr lang="en-US" dirty="0"/>
              <a:t>(already registered) { </a:t>
            </a:r>
            <a:r>
              <a:rPr lang="en-US" b="1" dirty="0">
                <a:solidFill>
                  <a:srgbClr val="C00000"/>
                </a:solidFill>
              </a:rPr>
              <a:t>goto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Step2;}</a:t>
            </a:r>
          </a:p>
          <a:p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else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{ register user;}</a:t>
            </a:r>
          </a:p>
          <a:p>
            <a:r>
              <a:rPr lang="en-US" dirty="0"/>
              <a:t>	end </a:t>
            </a:r>
            <a:r>
              <a:rPr lang="en-US" b="1" dirty="0">
                <a:solidFill>
                  <a:srgbClr val="C00000"/>
                </a:solidFill>
              </a:rPr>
              <a:t>if</a:t>
            </a:r>
            <a:r>
              <a:rPr lang="en-US" dirty="0"/>
              <a:t>			</a:t>
            </a:r>
          </a:p>
          <a:p>
            <a:r>
              <a:rPr lang="en-US" b="1" dirty="0"/>
              <a:t>Step2:</a:t>
            </a:r>
            <a:r>
              <a:rPr lang="en-US" dirty="0"/>
              <a:t> Read Username &amp; Password;		</a:t>
            </a:r>
          </a:p>
          <a:p>
            <a:r>
              <a:rPr lang="en-US" b="1" dirty="0"/>
              <a:t>Step3: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boolean</a:t>
            </a:r>
            <a:r>
              <a:rPr lang="en-US" dirty="0"/>
              <a:t> check( Username &amp; Password );		</a:t>
            </a:r>
          </a:p>
          <a:p>
            <a:r>
              <a:rPr lang="en-US" b="1" dirty="0"/>
              <a:t>Step4:</a:t>
            </a:r>
            <a:r>
              <a:rPr lang="en-US" dirty="0"/>
              <a:t> </a:t>
            </a:r>
            <a:r>
              <a:rPr lang="en-US" b="1" dirty="0"/>
              <a:t>if</a:t>
            </a:r>
            <a:r>
              <a:rPr lang="en-US" dirty="0"/>
              <a:t>(check) {</a:t>
            </a:r>
          </a:p>
          <a:p>
            <a:r>
              <a:rPr lang="en-US" dirty="0"/>
              <a:t>		Read Vote;</a:t>
            </a:r>
          </a:p>
          <a:p>
            <a:r>
              <a:rPr lang="en-US" dirty="0"/>
              <a:t>			</a:t>
            </a:r>
            <a:r>
              <a:rPr lang="en-US" b="1" dirty="0">
                <a:solidFill>
                  <a:srgbClr val="C00000"/>
                </a:solidFill>
              </a:rPr>
              <a:t>boolean</a:t>
            </a:r>
            <a:r>
              <a:rPr lang="en-US" dirty="0"/>
              <a:t> checkVote(Vote);</a:t>
            </a:r>
          </a:p>
          <a:p>
            <a:r>
              <a:rPr lang="en-US" dirty="0"/>
              <a:t>			</a:t>
            </a:r>
            <a:r>
              <a:rPr lang="en-US" b="1" dirty="0">
                <a:solidFill>
                  <a:srgbClr val="C00000"/>
                </a:solidFill>
              </a:rPr>
              <a:t>if</a:t>
            </a:r>
            <a:r>
              <a:rPr lang="en-US" dirty="0"/>
              <a:t>(checkVote) { Write: Vote already registered; }</a:t>
            </a:r>
          </a:p>
          <a:p>
            <a:r>
              <a:rPr lang="en-US" dirty="0"/>
              <a:t>			</a:t>
            </a:r>
            <a:r>
              <a:rPr lang="en-US" b="1" dirty="0">
                <a:solidFill>
                  <a:srgbClr val="C00000"/>
                </a:solidFill>
              </a:rPr>
              <a:t>else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{ Write: Vote to DB; }</a:t>
            </a:r>
          </a:p>
          <a:p>
            <a:r>
              <a:rPr lang="en-US" dirty="0"/>
              <a:t>			end </a:t>
            </a:r>
            <a:r>
              <a:rPr lang="en-US" b="1" dirty="0">
                <a:solidFill>
                  <a:srgbClr val="C00000"/>
                </a:solidFill>
              </a:rPr>
              <a:t>if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/>
              <a:t>	              }</a:t>
            </a:r>
            <a:endParaRPr lang="en-US" dirty="0"/>
          </a:p>
          <a:p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else</a:t>
            </a:r>
            <a:r>
              <a:rPr lang="en-US" dirty="0"/>
              <a:t> { </a:t>
            </a:r>
            <a:r>
              <a:rPr lang="en-US" b="1" dirty="0">
                <a:solidFill>
                  <a:srgbClr val="C00000"/>
                </a:solidFill>
              </a:rPr>
              <a:t>goto</a:t>
            </a:r>
            <a:r>
              <a:rPr lang="en-US" dirty="0"/>
              <a:t> </a:t>
            </a:r>
            <a:r>
              <a:rPr lang="en-US" dirty="0" smtClean="0"/>
              <a:t>Step2; </a:t>
            </a:r>
            <a:r>
              <a:rPr lang="en-US" dirty="0"/>
              <a:t>}</a:t>
            </a:r>
          </a:p>
          <a:p>
            <a:r>
              <a:rPr lang="en-US" dirty="0"/>
              <a:t>	end </a:t>
            </a:r>
            <a:r>
              <a:rPr lang="en-US" b="1" dirty="0">
                <a:solidFill>
                  <a:srgbClr val="C00000"/>
                </a:solidFill>
              </a:rPr>
              <a:t>if</a:t>
            </a:r>
            <a:r>
              <a:rPr lang="en-US" dirty="0"/>
              <a:t>	</a:t>
            </a:r>
          </a:p>
          <a:p>
            <a:r>
              <a:rPr lang="en-US" b="1" dirty="0"/>
              <a:t>Step5:</a:t>
            </a:r>
            <a:r>
              <a:rPr lang="en-US" dirty="0"/>
              <a:t> Stop;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97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5000" y="2590800"/>
            <a:ext cx="3200400" cy="25908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 dirty="0" smtClean="0"/>
              <a:t>In JSP pages, to use Session variable we have to use the “getAttribute” method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Also in Login Servlets, we have to use the “setAttribute” method to enhance this code 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It gives Better performance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Efficient </a:t>
            </a:r>
            <a:r>
              <a:rPr lang="en-US" sz="1800" dirty="0"/>
              <a:t>Code</a:t>
            </a:r>
          </a:p>
          <a:p>
            <a:pPr>
              <a:lnSpc>
                <a:spcPct val="120000"/>
              </a:lnSpc>
            </a:pPr>
            <a:r>
              <a:rPr lang="en-US" sz="1800" dirty="0" smtClean="0"/>
              <a:t>Less Code &amp;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957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SOURCE CODE &amp; ENHANCED CODE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181600"/>
            <a:ext cx="6320203" cy="1547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5257800" cy="37352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Bent-Up Arrow 9"/>
          <p:cNvSpPr/>
          <p:nvPr/>
        </p:nvSpPr>
        <p:spPr>
          <a:xfrm rot="5400000">
            <a:off x="1028698" y="5524500"/>
            <a:ext cx="1143001" cy="609601"/>
          </a:xfrm>
          <a:prstGeom prst="bentUpArrow">
            <a:avLst>
              <a:gd name="adj1" fmla="val 10815"/>
              <a:gd name="adj2" fmla="val 1461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9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6|1.2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5337</TotalTime>
  <Words>393</Words>
  <Application>Microsoft Office PowerPoint</Application>
  <PresentationFormat>On-screen Show (4:3)</PresentationFormat>
  <Paragraphs>103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Waveform</vt:lpstr>
      <vt:lpstr>ONLINE VOTING SYSTEM</vt:lpstr>
      <vt:lpstr>CONTENTS</vt:lpstr>
      <vt:lpstr>Problem Definition</vt:lpstr>
      <vt:lpstr>PROJECT SCREENS</vt:lpstr>
      <vt:lpstr>PROJECT SCREENS</vt:lpstr>
      <vt:lpstr>PowerPoint Presentation</vt:lpstr>
      <vt:lpstr>CONTROL FLOW GRAPH</vt:lpstr>
      <vt:lpstr>ALGORITHM</vt:lpstr>
      <vt:lpstr>SOURCE CODE &amp; ENHANCED CODE</vt:lpstr>
      <vt:lpstr>JUnit Test Case to Vote</vt:lpstr>
      <vt:lpstr>CAUSE – EFFECT GRAPH</vt:lpstr>
      <vt:lpstr>DECISION TABLE</vt:lpstr>
      <vt:lpstr>TEST CASES (REGISTRATION PAGE)</vt:lpstr>
      <vt:lpstr>PERFORMANCE  METRICS</vt:lpstr>
      <vt:lpstr>Conditions  for ECP &amp; BVA</vt:lpstr>
      <vt:lpstr>EQUIVALENCE CLASS PARTITIONING (REGISTRATION PAGE)</vt:lpstr>
      <vt:lpstr>BOUNDARY VALUE ANALYSIS (REGISTRATION PAGE)</vt:lpstr>
      <vt:lpstr>EXIT CRITERIA</vt:lpstr>
      <vt:lpstr>PERFORMANCE  GRAPH</vt:lpstr>
      <vt:lpstr>Thank you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Mody</dc:creator>
  <cp:lastModifiedBy>Ruchir Kute</cp:lastModifiedBy>
  <cp:revision>368</cp:revision>
  <dcterms:created xsi:type="dcterms:W3CDTF">2006-08-16T00:00:00Z</dcterms:created>
  <dcterms:modified xsi:type="dcterms:W3CDTF">2015-08-06T20:52:53Z</dcterms:modified>
</cp:coreProperties>
</file>